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71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A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CE94D-FCF9-4F0F-AB73-C8E17E0B3696}" v="7" dt="2023-04-17T10:59:11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62" y="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" userId="728cc1957d93c337" providerId="LiveId" clId="{C01CE94D-FCF9-4F0F-AB73-C8E17E0B3696}"/>
    <pc:docChg chg="undo custSel addSld modSld">
      <pc:chgData name="Ali" userId="728cc1957d93c337" providerId="LiveId" clId="{C01CE94D-FCF9-4F0F-AB73-C8E17E0B3696}" dt="2023-04-17T11:19:48.484" v="103" actId="14100"/>
      <pc:docMkLst>
        <pc:docMk/>
      </pc:docMkLst>
      <pc:sldChg chg="addSp delSp modSp mod">
        <pc:chgData name="Ali" userId="728cc1957d93c337" providerId="LiveId" clId="{C01CE94D-FCF9-4F0F-AB73-C8E17E0B3696}" dt="2023-04-17T10:55:32.093" v="43" actId="2711"/>
        <pc:sldMkLst>
          <pc:docMk/>
          <pc:sldMk cId="578701148" sldId="257"/>
        </pc:sldMkLst>
        <pc:spChg chg="mod">
          <ac:chgData name="Ali" userId="728cc1957d93c337" providerId="LiveId" clId="{C01CE94D-FCF9-4F0F-AB73-C8E17E0B3696}" dt="2023-04-17T10:55:32.093" v="43" actId="2711"/>
          <ac:spMkLst>
            <pc:docMk/>
            <pc:sldMk cId="578701148" sldId="257"/>
            <ac:spMk id="8" creationId="{00000000-0000-0000-0000-000000000000}"/>
          </ac:spMkLst>
        </pc:spChg>
        <pc:spChg chg="add del mod">
          <ac:chgData name="Ali" userId="728cc1957d93c337" providerId="LiveId" clId="{C01CE94D-FCF9-4F0F-AB73-C8E17E0B3696}" dt="2023-04-17T10:52:23.762" v="33" actId="21"/>
          <ac:spMkLst>
            <pc:docMk/>
            <pc:sldMk cId="578701148" sldId="257"/>
            <ac:spMk id="11" creationId="{00000000-0000-0000-0000-000000000000}"/>
          </ac:spMkLst>
        </pc:spChg>
        <pc:picChg chg="del mod">
          <ac:chgData name="Ali" userId="728cc1957d93c337" providerId="LiveId" clId="{C01CE94D-FCF9-4F0F-AB73-C8E17E0B3696}" dt="2023-04-17T10:50:23.597" v="1" actId="478"/>
          <ac:picMkLst>
            <pc:docMk/>
            <pc:sldMk cId="578701148" sldId="257"/>
            <ac:picMk id="7" creationId="{00000000-0000-0000-0000-000000000000}"/>
          </ac:picMkLst>
        </pc:picChg>
      </pc:sldChg>
      <pc:sldChg chg="modSp mod">
        <pc:chgData name="Ali" userId="728cc1957d93c337" providerId="LiveId" clId="{C01CE94D-FCF9-4F0F-AB73-C8E17E0B3696}" dt="2023-04-17T11:10:25.630" v="65" actId="1076"/>
        <pc:sldMkLst>
          <pc:docMk/>
          <pc:sldMk cId="2338072681" sldId="258"/>
        </pc:sldMkLst>
        <pc:spChg chg="mod">
          <ac:chgData name="Ali" userId="728cc1957d93c337" providerId="LiveId" clId="{C01CE94D-FCF9-4F0F-AB73-C8E17E0B3696}" dt="2023-04-17T11:10:25.630" v="65" actId="1076"/>
          <ac:spMkLst>
            <pc:docMk/>
            <pc:sldMk cId="2338072681" sldId="258"/>
            <ac:spMk id="3" creationId="{00000000-0000-0000-0000-000000000000}"/>
          </ac:spMkLst>
        </pc:spChg>
      </pc:sldChg>
      <pc:sldChg chg="modSp mod">
        <pc:chgData name="Ali" userId="728cc1957d93c337" providerId="LiveId" clId="{C01CE94D-FCF9-4F0F-AB73-C8E17E0B3696}" dt="2023-04-17T10:56:55.216" v="51" actId="1076"/>
        <pc:sldMkLst>
          <pc:docMk/>
          <pc:sldMk cId="3974075597" sldId="259"/>
        </pc:sldMkLst>
        <pc:spChg chg="mod">
          <ac:chgData name="Ali" userId="728cc1957d93c337" providerId="LiveId" clId="{C01CE94D-FCF9-4F0F-AB73-C8E17E0B3696}" dt="2023-04-17T10:56:55.216" v="51" actId="1076"/>
          <ac:spMkLst>
            <pc:docMk/>
            <pc:sldMk cId="3974075597" sldId="259"/>
            <ac:spMk id="2" creationId="{00000000-0000-0000-0000-000000000000}"/>
          </ac:spMkLst>
        </pc:spChg>
        <pc:spChg chg="mod">
          <ac:chgData name="Ali" userId="728cc1957d93c337" providerId="LiveId" clId="{C01CE94D-FCF9-4F0F-AB73-C8E17E0B3696}" dt="2023-04-17T10:56:19.128" v="47" actId="403"/>
          <ac:spMkLst>
            <pc:docMk/>
            <pc:sldMk cId="3974075597" sldId="259"/>
            <ac:spMk id="3" creationId="{00000000-0000-0000-0000-000000000000}"/>
          </ac:spMkLst>
        </pc:spChg>
        <pc:picChg chg="mod">
          <ac:chgData name="Ali" userId="728cc1957d93c337" providerId="LiveId" clId="{C01CE94D-FCF9-4F0F-AB73-C8E17E0B3696}" dt="2023-04-17T10:56:33.710" v="48" actId="1076"/>
          <ac:picMkLst>
            <pc:docMk/>
            <pc:sldMk cId="3974075597" sldId="259"/>
            <ac:picMk id="4" creationId="{00000000-0000-0000-0000-000000000000}"/>
          </ac:picMkLst>
        </pc:picChg>
      </pc:sldChg>
      <pc:sldChg chg="delSp modSp mod">
        <pc:chgData name="Ali" userId="728cc1957d93c337" providerId="LiveId" clId="{C01CE94D-FCF9-4F0F-AB73-C8E17E0B3696}" dt="2023-04-17T11:10:12.501" v="64" actId="1076"/>
        <pc:sldMkLst>
          <pc:docMk/>
          <pc:sldMk cId="1914456590" sldId="260"/>
        </pc:sldMkLst>
        <pc:spChg chg="mod">
          <ac:chgData name="Ali" userId="728cc1957d93c337" providerId="LiveId" clId="{C01CE94D-FCF9-4F0F-AB73-C8E17E0B3696}" dt="2023-04-17T11:10:12.501" v="64" actId="1076"/>
          <ac:spMkLst>
            <pc:docMk/>
            <pc:sldMk cId="1914456590" sldId="260"/>
            <ac:spMk id="3" creationId="{00000000-0000-0000-0000-000000000000}"/>
          </ac:spMkLst>
        </pc:spChg>
        <pc:graphicFrameChg chg="del">
          <ac:chgData name="Ali" userId="728cc1957d93c337" providerId="LiveId" clId="{C01CE94D-FCF9-4F0F-AB73-C8E17E0B3696}" dt="2023-04-17T10:58:19.207" v="54" actId="21"/>
          <ac:graphicFrameMkLst>
            <pc:docMk/>
            <pc:sldMk cId="1914456590" sldId="260"/>
            <ac:graphicFrameMk id="4" creationId="{00000000-0000-0000-0000-000000000000}"/>
          </ac:graphicFrameMkLst>
        </pc:graphicFrameChg>
      </pc:sldChg>
      <pc:sldChg chg="modSp mod">
        <pc:chgData name="Ali" userId="728cc1957d93c337" providerId="LiveId" clId="{C01CE94D-FCF9-4F0F-AB73-C8E17E0B3696}" dt="2023-04-17T11:10:50.304" v="68" actId="403"/>
        <pc:sldMkLst>
          <pc:docMk/>
          <pc:sldMk cId="1130352871" sldId="261"/>
        </pc:sldMkLst>
        <pc:spChg chg="mod">
          <ac:chgData name="Ali" userId="728cc1957d93c337" providerId="LiveId" clId="{C01CE94D-FCF9-4F0F-AB73-C8E17E0B3696}" dt="2023-04-17T11:10:50.304" v="68" actId="403"/>
          <ac:spMkLst>
            <pc:docMk/>
            <pc:sldMk cId="1130352871" sldId="261"/>
            <ac:spMk id="3" creationId="{00000000-0000-0000-0000-000000000000}"/>
          </ac:spMkLst>
        </pc:spChg>
      </pc:sldChg>
      <pc:sldChg chg="delSp modSp mod">
        <pc:chgData name="Ali" userId="728cc1957d93c337" providerId="LiveId" clId="{C01CE94D-FCF9-4F0F-AB73-C8E17E0B3696}" dt="2023-04-17T11:16:04.713" v="86" actId="403"/>
        <pc:sldMkLst>
          <pc:docMk/>
          <pc:sldMk cId="3014151796" sldId="262"/>
        </pc:sldMkLst>
        <pc:spChg chg="mod">
          <ac:chgData name="Ali" userId="728cc1957d93c337" providerId="LiveId" clId="{C01CE94D-FCF9-4F0F-AB73-C8E17E0B3696}" dt="2023-04-17T11:16:04.713" v="86" actId="403"/>
          <ac:spMkLst>
            <pc:docMk/>
            <pc:sldMk cId="3014151796" sldId="262"/>
            <ac:spMk id="3" creationId="{00000000-0000-0000-0000-000000000000}"/>
          </ac:spMkLst>
        </pc:spChg>
        <pc:spChg chg="del mod">
          <ac:chgData name="Ali" userId="728cc1957d93c337" providerId="LiveId" clId="{C01CE94D-FCF9-4F0F-AB73-C8E17E0B3696}" dt="2023-04-17T11:15:11.749" v="79" actId="21"/>
          <ac:spMkLst>
            <pc:docMk/>
            <pc:sldMk cId="3014151796" sldId="262"/>
            <ac:spMk id="7" creationId="{00000000-0000-0000-0000-000000000000}"/>
          </ac:spMkLst>
        </pc:spChg>
        <pc:picChg chg="mod">
          <ac:chgData name="Ali" userId="728cc1957d93c337" providerId="LiveId" clId="{C01CE94D-FCF9-4F0F-AB73-C8E17E0B3696}" dt="2023-04-17T11:15:40.905" v="82" actId="1076"/>
          <ac:picMkLst>
            <pc:docMk/>
            <pc:sldMk cId="3014151796" sldId="262"/>
            <ac:picMk id="4" creationId="{00000000-0000-0000-0000-000000000000}"/>
          </ac:picMkLst>
        </pc:picChg>
        <pc:picChg chg="mod">
          <ac:chgData name="Ali" userId="728cc1957d93c337" providerId="LiveId" clId="{C01CE94D-FCF9-4F0F-AB73-C8E17E0B3696}" dt="2023-04-17T11:15:47.090" v="83" actId="1076"/>
          <ac:picMkLst>
            <pc:docMk/>
            <pc:sldMk cId="3014151796" sldId="262"/>
            <ac:picMk id="5" creationId="{00000000-0000-0000-0000-000000000000}"/>
          </ac:picMkLst>
        </pc:picChg>
      </pc:sldChg>
      <pc:sldChg chg="modSp mod">
        <pc:chgData name="Ali" userId="728cc1957d93c337" providerId="LiveId" clId="{C01CE94D-FCF9-4F0F-AB73-C8E17E0B3696}" dt="2023-04-17T11:17:30.784" v="94" actId="14100"/>
        <pc:sldMkLst>
          <pc:docMk/>
          <pc:sldMk cId="1026319645" sldId="265"/>
        </pc:sldMkLst>
        <pc:spChg chg="mod">
          <ac:chgData name="Ali" userId="728cc1957d93c337" providerId="LiveId" clId="{C01CE94D-FCF9-4F0F-AB73-C8E17E0B3696}" dt="2023-04-17T11:17:30.784" v="94" actId="14100"/>
          <ac:spMkLst>
            <pc:docMk/>
            <pc:sldMk cId="1026319645" sldId="265"/>
            <ac:spMk id="3" creationId="{00000000-0000-0000-0000-000000000000}"/>
          </ac:spMkLst>
        </pc:spChg>
      </pc:sldChg>
      <pc:sldChg chg="modSp mod">
        <pc:chgData name="Ali" userId="728cc1957d93c337" providerId="LiveId" clId="{C01CE94D-FCF9-4F0F-AB73-C8E17E0B3696}" dt="2023-04-17T11:19:16.137" v="101" actId="404"/>
        <pc:sldMkLst>
          <pc:docMk/>
          <pc:sldMk cId="3452064159" sldId="266"/>
        </pc:sldMkLst>
        <pc:spChg chg="mod">
          <ac:chgData name="Ali" userId="728cc1957d93c337" providerId="LiveId" clId="{C01CE94D-FCF9-4F0F-AB73-C8E17E0B3696}" dt="2023-04-17T11:19:16.137" v="101" actId="404"/>
          <ac:spMkLst>
            <pc:docMk/>
            <pc:sldMk cId="3452064159" sldId="266"/>
            <ac:spMk id="5" creationId="{00000000-0000-0000-0000-000000000000}"/>
          </ac:spMkLst>
        </pc:spChg>
      </pc:sldChg>
      <pc:sldChg chg="modSp mod">
        <pc:chgData name="Ali" userId="728cc1957d93c337" providerId="LiveId" clId="{C01CE94D-FCF9-4F0F-AB73-C8E17E0B3696}" dt="2023-04-17T11:18:55.906" v="99" actId="1076"/>
        <pc:sldMkLst>
          <pc:docMk/>
          <pc:sldMk cId="375095599" sldId="267"/>
        </pc:sldMkLst>
        <pc:spChg chg="mod">
          <ac:chgData name="Ali" userId="728cc1957d93c337" providerId="LiveId" clId="{C01CE94D-FCF9-4F0F-AB73-C8E17E0B3696}" dt="2023-04-17T11:18:55.906" v="99" actId="1076"/>
          <ac:spMkLst>
            <pc:docMk/>
            <pc:sldMk cId="375095599" sldId="267"/>
            <ac:spMk id="2" creationId="{00000000-0000-0000-0000-000000000000}"/>
          </ac:spMkLst>
        </pc:spChg>
        <pc:spChg chg="mod">
          <ac:chgData name="Ali" userId="728cc1957d93c337" providerId="LiveId" clId="{C01CE94D-FCF9-4F0F-AB73-C8E17E0B3696}" dt="2023-04-17T11:18:48.332" v="98" actId="403"/>
          <ac:spMkLst>
            <pc:docMk/>
            <pc:sldMk cId="375095599" sldId="267"/>
            <ac:spMk id="6" creationId="{00000000-0000-0000-0000-000000000000}"/>
          </ac:spMkLst>
        </pc:spChg>
      </pc:sldChg>
      <pc:sldChg chg="modSp mod">
        <pc:chgData name="Ali" userId="728cc1957d93c337" providerId="LiveId" clId="{C01CE94D-FCF9-4F0F-AB73-C8E17E0B3696}" dt="2023-04-17T11:19:48.484" v="103" actId="14100"/>
        <pc:sldMkLst>
          <pc:docMk/>
          <pc:sldMk cId="2190930136" sldId="270"/>
        </pc:sldMkLst>
        <pc:picChg chg="mod">
          <ac:chgData name="Ali" userId="728cc1957d93c337" providerId="LiveId" clId="{C01CE94D-FCF9-4F0F-AB73-C8E17E0B3696}" dt="2023-04-17T11:19:39.998" v="102" actId="14100"/>
          <ac:picMkLst>
            <pc:docMk/>
            <pc:sldMk cId="2190930136" sldId="270"/>
            <ac:picMk id="3" creationId="{00000000-0000-0000-0000-000000000000}"/>
          </ac:picMkLst>
        </pc:picChg>
        <pc:picChg chg="mod">
          <ac:chgData name="Ali" userId="728cc1957d93c337" providerId="LiveId" clId="{C01CE94D-FCF9-4F0F-AB73-C8E17E0B3696}" dt="2023-04-17T11:19:48.484" v="103" actId="14100"/>
          <ac:picMkLst>
            <pc:docMk/>
            <pc:sldMk cId="2190930136" sldId="270"/>
            <ac:picMk id="7" creationId="{00000000-0000-0000-0000-000000000000}"/>
          </ac:picMkLst>
        </pc:picChg>
      </pc:sldChg>
      <pc:sldChg chg="addSp delSp modSp new mod">
        <pc:chgData name="Ali" userId="728cc1957d93c337" providerId="LiveId" clId="{C01CE94D-FCF9-4F0F-AB73-C8E17E0B3696}" dt="2023-04-17T10:59:11.002" v="62" actId="14100"/>
        <pc:sldMkLst>
          <pc:docMk/>
          <pc:sldMk cId="530742472" sldId="271"/>
        </pc:sldMkLst>
        <pc:spChg chg="del">
          <ac:chgData name="Ali" userId="728cc1957d93c337" providerId="LiveId" clId="{C01CE94D-FCF9-4F0F-AB73-C8E17E0B3696}" dt="2023-04-17T10:59:02.980" v="61" actId="21"/>
          <ac:spMkLst>
            <pc:docMk/>
            <pc:sldMk cId="530742472" sldId="271"/>
            <ac:spMk id="2" creationId="{5283B9B4-FFDD-7C45-2EEC-3D967459BAA9}"/>
          </ac:spMkLst>
        </pc:spChg>
        <pc:spChg chg="del">
          <ac:chgData name="Ali" userId="728cc1957d93c337" providerId="LiveId" clId="{C01CE94D-FCF9-4F0F-AB73-C8E17E0B3696}" dt="2023-04-17T10:58:27.118" v="55"/>
          <ac:spMkLst>
            <pc:docMk/>
            <pc:sldMk cId="530742472" sldId="271"/>
            <ac:spMk id="3" creationId="{8129F260-CD05-F035-2695-854A367E45D5}"/>
          </ac:spMkLst>
        </pc:spChg>
        <pc:graphicFrameChg chg="add mod">
          <ac:chgData name="Ali" userId="728cc1957d93c337" providerId="LiveId" clId="{C01CE94D-FCF9-4F0F-AB73-C8E17E0B3696}" dt="2023-04-17T10:59:11.002" v="62" actId="14100"/>
          <ac:graphicFrameMkLst>
            <pc:docMk/>
            <pc:sldMk cId="530742472" sldId="271"/>
            <ac:graphicFrameMk id="4" creationId="{9295D25D-3E69-0C93-CCF4-45B06DB4FAB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17, 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/>
        </p:nvSpPr>
        <p:spPr>
          <a:xfrm>
            <a:off x="915320" y="2235896"/>
            <a:ext cx="6858000" cy="1465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kern="1200" dirty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sz="4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GROUPS</a:t>
            </a:r>
            <a:endParaRPr lang="en-US" sz="3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0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612" y="200848"/>
            <a:ext cx="5791200" cy="1010560"/>
          </a:xfrm>
        </p:spPr>
        <p:txBody>
          <a:bodyPr/>
          <a:lstStyle/>
          <a:p>
            <a:pPr algn="ctr"/>
            <a:r>
              <a:rPr lang="nl-NL" b="1" u="sng" cap="none" dirty="0" err="1">
                <a:latin typeface="Adobe Caslon Pro"/>
                <a:cs typeface="Adobe Caslon Pro"/>
              </a:rPr>
              <a:t>Rhesus</a:t>
            </a:r>
            <a:r>
              <a:rPr lang="nl-NL" b="1" u="sng" cap="none" dirty="0">
                <a:latin typeface="Adobe Caslon Pro"/>
                <a:cs typeface="Adobe Caslon Pro"/>
              </a:rPr>
              <a:t> Blood Group</a:t>
            </a: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69" y="1543124"/>
            <a:ext cx="8567802" cy="499734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600" b="0" dirty="0">
                <a:latin typeface="Abadi MT Condensed Light"/>
                <a:cs typeface="Abadi MT Condensed Light"/>
              </a:rPr>
              <a:t>First studied in rhesus monkeys.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600" b="0" dirty="0">
                <a:latin typeface="Abadi MT Condensed Light"/>
                <a:cs typeface="Abadi MT Condensed Light"/>
              </a:rPr>
              <a:t>Is the second most significant blood group system in human transfusion.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600" b="0" dirty="0">
                <a:latin typeface="Abadi MT Condensed Light"/>
                <a:cs typeface="Abadi MT Condensed Light"/>
              </a:rPr>
              <a:t>The D antigen (</a:t>
            </a:r>
            <a:r>
              <a:rPr lang="en-US" sz="2600" b="0" dirty="0" err="1">
                <a:latin typeface="Abadi MT Condensed Light"/>
                <a:cs typeface="Abadi MT Condensed Light"/>
              </a:rPr>
              <a:t>RhD</a:t>
            </a:r>
            <a:r>
              <a:rPr lang="en-US" sz="2600" b="0" dirty="0">
                <a:latin typeface="Abadi MT Condensed Light"/>
                <a:cs typeface="Abadi MT Condensed Light"/>
              </a:rPr>
              <a:t>) is the most important. </a:t>
            </a:r>
          </a:p>
          <a:p>
            <a:pPr marL="342900" lvl="1" indent="-342900" algn="just">
              <a:lnSpc>
                <a:spcPct val="120000"/>
              </a:lnSpc>
              <a:spcAft>
                <a:spcPts val="600"/>
              </a:spcAft>
              <a:buClrTx/>
              <a:buFont typeface="Arial"/>
              <a:buChar char="•"/>
            </a:pPr>
            <a:r>
              <a:rPr lang="en-US" sz="2600" dirty="0">
                <a:latin typeface="Abadi MT Condensed Light"/>
                <a:cs typeface="Abadi MT Condensed Light"/>
              </a:rPr>
              <a:t>If it is present on RBCs’ surface, the blood is </a:t>
            </a:r>
            <a:r>
              <a:rPr lang="en-US" sz="2600" b="1" dirty="0" err="1">
                <a:solidFill>
                  <a:srgbClr val="008000"/>
                </a:solidFill>
                <a:latin typeface="Abadi MT Condensed Light"/>
                <a:cs typeface="Abadi MT Condensed Light"/>
              </a:rPr>
              <a:t>RhD</a:t>
            </a:r>
            <a:r>
              <a:rPr lang="en-US" sz="2600" b="1" dirty="0">
                <a:solidFill>
                  <a:srgbClr val="008000"/>
                </a:solidFill>
                <a:latin typeface="Abadi MT Condensed Light"/>
                <a:cs typeface="Abadi MT Condensed Light"/>
              </a:rPr>
              <a:t> positive </a:t>
            </a:r>
            <a:r>
              <a:rPr lang="en-US" sz="2600" dirty="0">
                <a:latin typeface="Abadi MT Condensed Light"/>
                <a:cs typeface="Abadi MT Condensed Light"/>
              </a:rPr>
              <a:t>(~80% of the population), if not it's </a:t>
            </a:r>
            <a:r>
              <a:rPr lang="en-US" sz="2600" b="1" dirty="0" err="1">
                <a:solidFill>
                  <a:schemeClr val="tx2"/>
                </a:solidFill>
                <a:latin typeface="Abadi MT Condensed Light"/>
                <a:cs typeface="Abadi MT Condensed Light"/>
              </a:rPr>
              <a:t>RhD</a:t>
            </a:r>
            <a:r>
              <a:rPr lang="en-US" sz="2600" b="1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 negative</a:t>
            </a:r>
            <a:r>
              <a:rPr lang="en-US" sz="2600" dirty="0">
                <a:latin typeface="Abadi MT Condensed Light"/>
                <a:cs typeface="Abadi MT Condensed Light"/>
              </a:rPr>
              <a:t>. </a:t>
            </a:r>
          </a:p>
          <a:p>
            <a:pPr marL="342900" indent="-342900" algn="just">
              <a:lnSpc>
                <a:spcPct val="120000"/>
              </a:lnSpc>
              <a:buFont typeface="Arial"/>
              <a:buChar char="•"/>
            </a:pPr>
            <a:r>
              <a:rPr lang="en-US" sz="2600" b="0" dirty="0">
                <a:latin typeface="Abadi MT Condensed Light"/>
                <a:cs typeface="Abadi MT Condensed Light"/>
              </a:rPr>
              <a:t>So, for example, some people in group A will have it, and will therefore be classed as </a:t>
            </a:r>
            <a:r>
              <a:rPr lang="en-US" sz="2600" b="0" dirty="0">
                <a:solidFill>
                  <a:srgbClr val="1E778E"/>
                </a:solidFill>
                <a:latin typeface="Abadi MT Condensed Light"/>
                <a:cs typeface="Abadi MT Condensed Light"/>
              </a:rPr>
              <a:t>A+ </a:t>
            </a:r>
            <a:r>
              <a:rPr lang="en-US" sz="2600" b="0" dirty="0">
                <a:latin typeface="Abadi MT Condensed Light"/>
                <a:cs typeface="Abadi MT Condensed Light"/>
              </a:rPr>
              <a:t>(or A positive), while the ones that don't, are </a:t>
            </a:r>
            <a:r>
              <a:rPr lang="en-US" sz="2600" b="0" dirty="0">
                <a:solidFill>
                  <a:srgbClr val="1E778E"/>
                </a:solidFill>
                <a:latin typeface="Abadi MT Condensed Light"/>
                <a:cs typeface="Abadi MT Condensed Light"/>
              </a:rPr>
              <a:t>A- </a:t>
            </a:r>
            <a:r>
              <a:rPr lang="en-US" sz="2600" b="0" dirty="0">
                <a:latin typeface="Abadi MT Condensed Light"/>
                <a:cs typeface="Abadi MT Condensed Light"/>
              </a:rPr>
              <a:t>(or A negative) and so it goes for groups B, AB and O.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19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1206" y="269962"/>
            <a:ext cx="5791200" cy="1371600"/>
          </a:xfrm>
        </p:spPr>
        <p:txBody>
          <a:bodyPr/>
          <a:lstStyle/>
          <a:p>
            <a:pPr algn="ctr"/>
            <a:r>
              <a:rPr lang="en-US" b="1" u="sng" cap="none" dirty="0">
                <a:latin typeface="Adobe Caslon Pro"/>
                <a:cs typeface="Adobe Caslon Pro"/>
              </a:rPr>
              <a:t>Rh Blood Group Transfusion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7096" y="2005610"/>
            <a:ext cx="7620000" cy="447034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u="sng" dirty="0">
                <a:solidFill>
                  <a:srgbClr val="D1282E"/>
                </a:solidFill>
                <a:latin typeface="Abadi MT Condensed Light"/>
                <a:cs typeface="Abadi MT Condensed Light"/>
              </a:rPr>
              <a:t>A person with Rh+ blood </a:t>
            </a:r>
            <a:r>
              <a:rPr lang="en-US" sz="2400" b="0" dirty="0">
                <a:latin typeface="Abadi MT Condensed Light"/>
                <a:cs typeface="Abadi MT Condensed Light"/>
              </a:rPr>
              <a:t>can receive blood from a person with Rh- blood without any problems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u="sng" dirty="0">
                <a:solidFill>
                  <a:srgbClr val="D1282E"/>
                </a:solidFill>
                <a:latin typeface="Abadi MT Condensed Light"/>
                <a:cs typeface="Abadi MT Condensed Light"/>
              </a:rPr>
              <a:t>A person with Rh- blood </a:t>
            </a:r>
            <a:r>
              <a:rPr lang="en-US" sz="2400" b="0" dirty="0">
                <a:latin typeface="Abadi MT Condensed Light"/>
                <a:cs typeface="Abadi MT Condensed Light"/>
              </a:rPr>
              <a:t>can develop Rh antibodies in the blood plasma if he or she receives blood from a person with Rh+ blood, whose Rh antigens can trigger the production of Rh antibodies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885280"/>
            <a:ext cx="7620000" cy="856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cap="none" dirty="0">
                <a:latin typeface="Adobe Caslon Pro"/>
                <a:cs typeface="Adobe Caslon Pro"/>
              </a:rPr>
              <a:t>Hemolytic Disease of The Newborn (HDN)</a:t>
            </a:r>
            <a:br>
              <a:rPr lang="en-US" b="1" u="sng" cap="none" dirty="0">
                <a:latin typeface="Adobe Caslon Pro"/>
                <a:cs typeface="Adobe Caslon Pro"/>
              </a:rPr>
            </a:br>
            <a:endParaRPr lang="en-US" b="1" u="sng" cap="none" dirty="0">
              <a:latin typeface="Adobe Caslon Pro"/>
              <a:cs typeface="Adobe Caslon Pro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79586"/>
            <a:ext cx="7620000" cy="4373563"/>
          </a:xfrm>
        </p:spPr>
        <p:txBody>
          <a:bodyPr/>
          <a:lstStyle/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altLang="x-none" b="0" dirty="0">
                <a:latin typeface="Abadi MT Condensed Light"/>
                <a:cs typeface="Abadi MT Condensed Light"/>
              </a:rPr>
              <a:t>Also called, </a:t>
            </a:r>
            <a:r>
              <a:rPr lang="en-US" b="0" dirty="0" err="1">
                <a:latin typeface="Abadi MT Condensed Light"/>
                <a:cs typeface="Abadi MT Condensed Light"/>
              </a:rPr>
              <a:t>Erythroblastosis</a:t>
            </a:r>
            <a:r>
              <a:rPr lang="en-US" b="0" dirty="0">
                <a:latin typeface="Abadi MT Condensed Light"/>
                <a:cs typeface="Abadi MT Condensed Light"/>
              </a:rPr>
              <a:t> </a:t>
            </a:r>
            <a:r>
              <a:rPr lang="en-US" b="0" dirty="0" err="1">
                <a:latin typeface="Abadi MT Condensed Light"/>
                <a:cs typeface="Abadi MT Condensed Light"/>
              </a:rPr>
              <a:t>Fetalis</a:t>
            </a:r>
            <a:endParaRPr lang="en-US" b="0" dirty="0">
              <a:latin typeface="Abadi MT Condensed Light"/>
              <a:cs typeface="Abadi MT Condensed Light"/>
            </a:endParaRPr>
          </a:p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Mother is Blood type </a:t>
            </a:r>
            <a:r>
              <a:rPr lang="en-US" u="sng" dirty="0">
                <a:latin typeface="Abadi MT Condensed Light"/>
                <a:cs typeface="Abadi MT Condensed Light"/>
              </a:rPr>
              <a:t>Rh-</a:t>
            </a:r>
            <a:r>
              <a:rPr lang="en-US" b="0" dirty="0">
                <a:latin typeface="Abadi MT Condensed Light"/>
                <a:cs typeface="Abadi MT Condensed Light"/>
              </a:rPr>
              <a:t>, Father and fetus are </a:t>
            </a:r>
            <a:r>
              <a:rPr lang="en-US" u="sng" dirty="0">
                <a:latin typeface="Abadi MT Condensed Light"/>
                <a:cs typeface="Abadi MT Condensed Light"/>
              </a:rPr>
              <a:t>Rh+ </a:t>
            </a:r>
          </a:p>
          <a:p>
            <a:pPr marL="251460" indent="-342900" algn="just">
              <a:buClr>
                <a:srgbClr val="FF0000"/>
              </a:buClr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First pregnancy = sensitization at delivery due to hemorrhage </a:t>
            </a:r>
          </a:p>
          <a:p>
            <a:pPr marL="251460" indent="-342900" algn="just">
              <a:lnSpc>
                <a:spcPct val="140000"/>
              </a:lnSpc>
              <a:buClr>
                <a:srgbClr val="FF0000"/>
              </a:buClr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Second pregnancy = Mother produce anti-Rh </a:t>
            </a:r>
            <a:r>
              <a:rPr lang="en-US" b="0" dirty="0" err="1">
                <a:latin typeface="Abadi MT Condensed Light"/>
                <a:cs typeface="Abadi MT Condensed Light"/>
              </a:rPr>
              <a:t>IgG</a:t>
            </a:r>
            <a:r>
              <a:rPr lang="en-US" b="0" dirty="0">
                <a:latin typeface="Abadi MT Condensed Light"/>
                <a:cs typeface="Abadi MT Condensed Light"/>
              </a:rPr>
              <a:t> antibodies that cross placenta to attack fetal RBCs leading to hemolysis</a:t>
            </a:r>
            <a:endParaRPr lang="en-US" altLang="x-none" b="0" dirty="0">
              <a:latin typeface="Abadi MT Condensed Light"/>
              <a:cs typeface="Abadi MT Condensed Light"/>
            </a:endParaRPr>
          </a:p>
          <a:p>
            <a:endParaRPr lang="x-none" dirty="0"/>
          </a:p>
          <a:p>
            <a:endParaRPr lang="en-US" dirty="0"/>
          </a:p>
        </p:txBody>
      </p:sp>
      <p:pic>
        <p:nvPicPr>
          <p:cNvPr id="6" name="Picture 11" descr="nw0013-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12" y="3933343"/>
            <a:ext cx="6324600" cy="2715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06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050"/>
          <a:stretch/>
        </p:blipFill>
        <p:spPr>
          <a:xfrm>
            <a:off x="812820" y="2584825"/>
            <a:ext cx="5965839" cy="242047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3010" y="-119349"/>
            <a:ext cx="5791200" cy="1371600"/>
          </a:xfrm>
        </p:spPr>
        <p:txBody>
          <a:bodyPr/>
          <a:lstStyle/>
          <a:p>
            <a:r>
              <a:rPr lang="en-US" u="sng" cap="none" dirty="0"/>
              <a:t>Principle Of Test</a:t>
            </a:r>
          </a:p>
        </p:txBody>
      </p:sp>
      <p:pic>
        <p:nvPicPr>
          <p:cNvPr id="4" name="Picture 3" descr="470024794KITOF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369" y="536909"/>
            <a:ext cx="3655953" cy="2570026"/>
          </a:xfrm>
          <a:prstGeom prst="rect">
            <a:avLst/>
          </a:prstGeom>
        </p:spPr>
      </p:pic>
      <p:pic>
        <p:nvPicPr>
          <p:cNvPr id="5" name="Picture 4" descr="Screen Shot 2017-10-01 at 10.58.56 AM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294" y="2794000"/>
            <a:ext cx="1538940" cy="1987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45529" y="5771155"/>
            <a:ext cx="14941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Seen as the picture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964" y="5119283"/>
            <a:ext cx="1090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Type B blood </a:t>
            </a:r>
            <a:r>
              <a:rPr lang="en-US" dirty="0" err="1"/>
              <a:t>gp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4541" y="5124824"/>
            <a:ext cx="1404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 B antibodies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9177" y="5179048"/>
            <a:ext cx="1532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Agglutination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5529" y="5193989"/>
            <a:ext cx="124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Hemolysis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39646" y="5005295"/>
            <a:ext cx="956236" cy="9263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686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5" y="-306171"/>
            <a:ext cx="5791200" cy="137160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7" name="Picture 6" descr="bloodchart.jp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95" y="1526075"/>
            <a:ext cx="3810000" cy="4755728"/>
          </a:xfrm>
          <a:prstGeom prst="rect">
            <a:avLst/>
          </a:prstGeom>
          <a:ln>
            <a:solidFill>
              <a:srgbClr val="D1282E"/>
            </a:solidFill>
          </a:ln>
        </p:spPr>
      </p:pic>
      <p:pic>
        <p:nvPicPr>
          <p:cNvPr id="3" name="Picture 2" descr="Screen Shot 2016-10-02 at 11.21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" y="1526075"/>
            <a:ext cx="4064000" cy="475572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9093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5791200" cy="1069911"/>
          </a:xfrm>
        </p:spPr>
        <p:txBody>
          <a:bodyPr/>
          <a:lstStyle/>
          <a:p>
            <a:r>
              <a:rPr lang="en-US" b="1" u="sng" cap="none" dirty="0">
                <a:latin typeface="Adobe Caslon Pro"/>
                <a:cs typeface="Adobe Caslon Pro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21" y="1788820"/>
            <a:ext cx="8785412" cy="3280359"/>
          </a:xfrm>
        </p:spPr>
        <p:txBody>
          <a:bodyPr>
            <a:normAutofit/>
          </a:bodyPr>
          <a:lstStyle/>
          <a:p>
            <a:pPr marL="342900" lvl="0" indent="-342900" rtl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altLang="x-none" sz="2800" b="0" dirty="0">
                <a:solidFill>
                  <a:prstClr val="black"/>
                </a:solidFill>
                <a:latin typeface="Century Schoolbook"/>
              </a:rPr>
              <a:t>1. To determine the blood group according to the ABO system.</a:t>
            </a:r>
          </a:p>
          <a:p>
            <a:pPr lvl="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</a:pPr>
            <a:endParaRPr lang="en-US" altLang="x-none" sz="2800" b="0" dirty="0">
              <a:solidFill>
                <a:prstClr val="black"/>
              </a:solidFill>
              <a:latin typeface="Century Schoolbook"/>
            </a:endParaRPr>
          </a:p>
          <a:p>
            <a:pPr marL="342900" lvl="0" indent="-342900" rtl="1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altLang="x-none" sz="2800" b="0" dirty="0">
                <a:solidFill>
                  <a:prstClr val="black"/>
                </a:solidFill>
                <a:latin typeface="Century Schoolbook"/>
              </a:rPr>
              <a:t>2- To test for the availability of the Rh factor (D antigen)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07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eg"/>
          <p:cNvPicPr>
            <a:picLocks noChangeAspect="1"/>
          </p:cNvPicPr>
          <p:nvPr/>
        </p:nvPicPr>
        <p:blipFill rotWithShape="1">
          <a:blip r:embed="rId2">
            <a:alphaModFix amt="6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03" t="8810" r="49558" b="42644"/>
          <a:stretch/>
        </p:blipFill>
        <p:spPr>
          <a:xfrm>
            <a:off x="3207571" y="4228353"/>
            <a:ext cx="1110430" cy="1494118"/>
          </a:xfrm>
          <a:prstGeom prst="rect">
            <a:avLst/>
          </a:prstGeom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6040"/>
            <a:ext cx="8810239" cy="5661136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The differences in human blood are due to the presence or absence of certain protein molecules called </a:t>
            </a:r>
            <a:r>
              <a:rPr lang="en-US" sz="2400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antigens</a:t>
            </a:r>
            <a:r>
              <a:rPr lang="en-US" sz="2400" b="0" dirty="0">
                <a:latin typeface="Abadi MT Condensed Light"/>
                <a:cs typeface="Abadi MT Condensed Light"/>
              </a:rPr>
              <a:t> and </a:t>
            </a:r>
            <a:r>
              <a:rPr lang="en-US" sz="2400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antibodies</a:t>
            </a:r>
            <a:r>
              <a:rPr lang="en-US" sz="2400" b="0" dirty="0">
                <a:latin typeface="Abadi MT Condensed Light"/>
                <a:cs typeface="Abadi MT Condensed Light"/>
              </a:rPr>
              <a:t>.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latin typeface="Abadi MT Condensed Light"/>
                <a:cs typeface="Abadi MT Condensed Light"/>
              </a:rPr>
              <a:t>antigens</a:t>
            </a:r>
            <a:r>
              <a:rPr lang="en-US" sz="2400" b="0" dirty="0">
                <a:latin typeface="Abadi MT Condensed Light"/>
                <a:cs typeface="Abadi MT Condensed Light"/>
              </a:rPr>
              <a:t> are located on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the surface of the red blood cells 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altLang="x-none" sz="2400" b="0" dirty="0">
                <a:latin typeface="Abadi MT Condensed Light"/>
                <a:cs typeface="Abadi MT Condensed Light"/>
              </a:rPr>
              <a:t>Antigens are a</a:t>
            </a:r>
            <a:r>
              <a:rPr lang="en-US" altLang="x-none" sz="24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lso found in a wide variety of tissues and biological fluids such as saliva, milk , seminal fluid, urine , and gastric juice.</a:t>
            </a:r>
            <a:endParaRPr lang="en-US" sz="2400" u="sng" dirty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400" b="0" dirty="0">
                <a:latin typeface="Abadi MT Condensed Light"/>
                <a:cs typeface="Abadi MT Condensed Light"/>
              </a:rPr>
              <a:t>The </a:t>
            </a:r>
            <a:r>
              <a:rPr lang="en-US" sz="2400" u="sng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antibodies</a:t>
            </a:r>
            <a:r>
              <a:rPr lang="en-US" sz="2400" b="0" dirty="0">
                <a:latin typeface="Abadi MT Condensed Light"/>
                <a:cs typeface="Abadi MT Condensed Light"/>
              </a:rPr>
              <a:t> are in the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badi MT Condensed Light"/>
                <a:cs typeface="Abadi MT Condensed Light"/>
              </a:rPr>
              <a:t>blood plasma </a:t>
            </a:r>
            <a:r>
              <a:rPr lang="en-US" sz="2400" b="0" dirty="0">
                <a:latin typeface="Abadi MT Condensed Light"/>
                <a:cs typeface="Abadi MT Condensed Light"/>
              </a:rPr>
              <a:t>to attack foreign antigens, resulting in clumping (agglutination) </a:t>
            </a:r>
            <a:endParaRPr lang="en-US" sz="2400" u="sng" dirty="0">
              <a:solidFill>
                <a:schemeClr val="tx2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96" y="228744"/>
            <a:ext cx="8468697" cy="682377"/>
          </a:xfrm>
        </p:spPr>
        <p:txBody>
          <a:bodyPr/>
          <a:lstStyle/>
          <a:p>
            <a:pPr algn="ctr"/>
            <a:r>
              <a:rPr lang="en-US" b="1" u="sng" cap="none" dirty="0">
                <a:latin typeface="Adobe Caslon Pro"/>
                <a:cs typeface="Adobe Caslon Pro"/>
              </a:rPr>
              <a:t>Blood Group Substances</a:t>
            </a:r>
          </a:p>
        </p:txBody>
      </p:sp>
      <p:pic>
        <p:nvPicPr>
          <p:cNvPr id="4" name="Picture 3" descr="downloa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3884" b="19450"/>
          <a:stretch/>
        </p:blipFill>
        <p:spPr>
          <a:xfrm>
            <a:off x="7240156" y="202995"/>
            <a:ext cx="1615903" cy="14086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07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-345830"/>
            <a:ext cx="7078133" cy="1371600"/>
          </a:xfrm>
        </p:spPr>
        <p:txBody>
          <a:bodyPr/>
          <a:lstStyle/>
          <a:p>
            <a:pPr algn="ctr"/>
            <a:r>
              <a:rPr lang="en-US" b="1" u="sng" cap="none" dirty="0">
                <a:latin typeface="Adobe Caslon Pro"/>
                <a:cs typeface="Adobe Caslon Pro"/>
              </a:rPr>
              <a:t>ABO Blood Type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6" y="1446923"/>
            <a:ext cx="8617288" cy="5173083"/>
          </a:xfrm>
        </p:spPr>
        <p:txBody>
          <a:bodyPr>
            <a:normAutofit/>
          </a:bodyPr>
          <a:lstStyle/>
          <a:p>
            <a:pPr marL="342900" lvl="0" indent="-342900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-The ABO blood type system is the major blood type classification system.</a:t>
            </a:r>
          </a:p>
          <a:p>
            <a:pPr marL="342900" lvl="0" indent="-342900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Arial"/>
              <a:buChar char="•"/>
            </a:pPr>
            <a:r>
              <a:rPr lang="en-US" sz="28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- The four blood types in the ABO system (A, B, AB, and O) refer to different versions of </a:t>
            </a:r>
            <a:r>
              <a:rPr lang="en-US" sz="2800" dirty="0">
                <a:solidFill>
                  <a:schemeClr val="tx2"/>
                </a:solidFill>
                <a:latin typeface="Abadi MT Condensed Light"/>
                <a:cs typeface="Abadi MT Condensed Light"/>
              </a:rPr>
              <a:t>oligosaccharides</a:t>
            </a:r>
            <a:r>
              <a:rPr lang="en-US" sz="2800" b="0" dirty="0">
                <a:solidFill>
                  <a:prstClr val="black"/>
                </a:solidFill>
                <a:latin typeface="Abadi MT Condensed Light"/>
                <a:cs typeface="Abadi MT Condensed Light"/>
              </a:rPr>
              <a:t> which are present on the surface of RBCs.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45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95D25D-3E69-0C93-CCF4-45B06DB4FAB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480363"/>
              </p:ext>
            </p:extLst>
          </p:nvPr>
        </p:nvGraphicFramePr>
        <p:xfrm>
          <a:off x="187890" y="908138"/>
          <a:ext cx="8736906" cy="5797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83300" imgH="2197100" progId="Word.Document.12">
                  <p:embed/>
                </p:oleObj>
              </mc:Choice>
              <mc:Fallback>
                <p:oleObj name="Document" r:id="rId2" imgW="6083300" imgH="2197100" progId="Word.Document.12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295D25D-3E69-0C93-CCF4-45B06DB4FA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890" y="908138"/>
                        <a:ext cx="8736906" cy="5797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74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78" y="-250869"/>
            <a:ext cx="8575524" cy="1371600"/>
          </a:xfrm>
        </p:spPr>
        <p:txBody>
          <a:bodyPr/>
          <a:lstStyle/>
          <a:p>
            <a:pPr algn="ctr"/>
            <a:r>
              <a:rPr lang="en-US" b="1" u="sng" cap="none" dirty="0">
                <a:latin typeface="Adobe Caslon Pro"/>
                <a:cs typeface="Adobe Caslon Pro"/>
              </a:rPr>
              <a:t>Importance of The ABO System </a:t>
            </a:r>
            <a:endParaRPr lang="en-US" u="sng" cap="none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477" y="1752601"/>
            <a:ext cx="5629125" cy="488619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altLang="x-none" sz="2800" b="0" dirty="0">
                <a:latin typeface="Abadi MT Condensed Light"/>
                <a:cs typeface="Abadi MT Condensed Light"/>
              </a:rPr>
              <a:t>Blood group antigens must be determined to secure</a:t>
            </a:r>
            <a:r>
              <a:rPr lang="x-none" altLang="x-none" sz="2800" b="0" dirty="0">
                <a:latin typeface="Abadi MT Condensed Light"/>
                <a:cs typeface="Abadi MT Condensed Light"/>
              </a:rPr>
              <a:t> </a:t>
            </a:r>
            <a:r>
              <a:rPr lang="en-US" altLang="x-none" sz="2800" b="0" dirty="0">
                <a:latin typeface="Abadi MT Condensed Light"/>
                <a:cs typeface="Abadi MT Condensed Light"/>
              </a:rPr>
              <a:t>a safe practice of blood transfusion.</a:t>
            </a:r>
            <a:endParaRPr lang="en-US" sz="2800" b="0" dirty="0">
              <a:latin typeface="Abadi MT Condensed Light"/>
              <a:cs typeface="Abadi MT Condensed Light"/>
            </a:endParaRP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Font typeface="Arial"/>
              <a:buChar char="•"/>
            </a:pPr>
            <a:r>
              <a:rPr lang="en-US" sz="2800" b="0" dirty="0">
                <a:latin typeface="Abadi MT Condensed Light"/>
                <a:cs typeface="Abadi MT Condensed Light"/>
              </a:rPr>
              <a:t>They are also useful in determining familial relationships in forensic medicine.</a:t>
            </a:r>
            <a:r>
              <a:rPr lang="x-none" altLang="x-none" sz="2800" b="0" dirty="0">
                <a:latin typeface="Abadi MT Condensed Light"/>
                <a:cs typeface="Abadi MT Condensed Light"/>
              </a:rPr>
              <a:t> </a:t>
            </a:r>
            <a:endParaRPr lang="x-none" sz="2800" b="0" dirty="0">
              <a:latin typeface="Abadi MT Condensed Light"/>
              <a:cs typeface="Abadi MT Condensed Light"/>
            </a:endParaRPr>
          </a:p>
          <a:p>
            <a:pPr algn="just"/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02" y="1462045"/>
            <a:ext cx="2946400" cy="29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52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032483" cy="808767"/>
          </a:xfrm>
        </p:spPr>
        <p:txBody>
          <a:bodyPr/>
          <a:lstStyle/>
          <a:p>
            <a:pPr algn="ctr"/>
            <a:r>
              <a:rPr lang="en-US" u="sng" cap="none" dirty="0">
                <a:latin typeface="Adobe Caslon Pro"/>
                <a:cs typeface="Adobe Caslon Pro"/>
              </a:rPr>
              <a:t>Genetics of Blood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980"/>
            <a:ext cx="4553211" cy="542330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altLang="x-none" sz="2400" b="0" dirty="0">
                <a:latin typeface="Abadi MT Condensed Light"/>
                <a:cs typeface="Abadi MT Condensed Light"/>
              </a:rPr>
              <a:t>Your blood type is established before you are born, by specific GENES inherited from your parents. </a:t>
            </a: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altLang="x-none" sz="2400" b="0" dirty="0">
                <a:latin typeface="Abadi MT Condensed Light"/>
                <a:cs typeface="Abadi MT Condensed Light"/>
              </a:rPr>
              <a:t>You have two copies of this gene, one inherited from your MOTHER and </a:t>
            </a:r>
            <a:r>
              <a:rPr lang="x-none" altLang="x-none" sz="2400" b="0" dirty="0">
                <a:latin typeface="Abadi MT Condensed Light"/>
                <a:cs typeface="Abadi MT Condensed Light"/>
              </a:rPr>
              <a:t> </a:t>
            </a:r>
            <a:r>
              <a:rPr lang="en-US" altLang="x-none" sz="2400" b="0" dirty="0">
                <a:latin typeface="Abadi MT Condensed Light"/>
                <a:cs typeface="Abadi MT Condensed Light"/>
              </a:rPr>
              <a:t>the other inherited from your FATHER.  </a:t>
            </a:r>
          </a:p>
          <a:p>
            <a:endParaRPr lang="en-US" dirty="0"/>
          </a:p>
        </p:txBody>
      </p:sp>
      <p:pic>
        <p:nvPicPr>
          <p:cNvPr id="4" name="Picture 3" descr="codominant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8" b="2839"/>
          <a:stretch/>
        </p:blipFill>
        <p:spPr>
          <a:xfrm>
            <a:off x="5909531" y="1056527"/>
            <a:ext cx="2924175" cy="361866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 descr="inheri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30" y="4770234"/>
            <a:ext cx="3703139" cy="1801656"/>
          </a:xfrm>
          <a:prstGeom prst="rect">
            <a:avLst/>
          </a:prstGeom>
          <a:ln>
            <a:solidFill>
              <a:srgbClr val="D1282E"/>
            </a:solidFill>
          </a:ln>
        </p:spPr>
      </p:pic>
    </p:spTree>
    <p:extLst>
      <p:ext uri="{BB962C8B-B14F-4D97-AF65-F5344CB8AC3E}">
        <p14:creationId xmlns:p14="http://schemas.microsoft.com/office/powerpoint/2010/main" val="301415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6664"/>
            <a:ext cx="8395237" cy="389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847" y="119529"/>
            <a:ext cx="5791200" cy="879988"/>
          </a:xfrm>
        </p:spPr>
        <p:txBody>
          <a:bodyPr/>
          <a:lstStyle/>
          <a:p>
            <a:pPr algn="ctr"/>
            <a:r>
              <a:rPr lang="en-US" u="sng" cap="none" dirty="0">
                <a:latin typeface="Adobe Caslon Pro"/>
                <a:cs typeface="Adobe Caslon Pro"/>
              </a:rPr>
              <a:t>Blood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500"/>
            <a:ext cx="7620000" cy="4891664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There are 3 alleles or genes for blood type: A, B, &amp; O. 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b="0" dirty="0">
                <a:latin typeface="Abadi MT Condensed Light"/>
                <a:cs typeface="Abadi MT Condensed Light"/>
              </a:rPr>
              <a:t>Since we have 2 genes, there </a:t>
            </a:r>
            <a:r>
              <a:rPr lang="en-US" u="sng" dirty="0">
                <a:solidFill>
                  <a:srgbClr val="9D1E23"/>
                </a:solidFill>
                <a:latin typeface="Abadi MT Condensed Light"/>
                <a:cs typeface="Abadi MT Condensed Light"/>
              </a:rPr>
              <a:t>are 6 possible combinations.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9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0-02 at 11.2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288141"/>
            <a:ext cx="8669867" cy="628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1069</TotalTime>
  <Words>511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Abadi MT Condensed Extra Bold</vt:lpstr>
      <vt:lpstr>Abadi MT Condensed Light</vt:lpstr>
      <vt:lpstr>Adobe Caslon Pro</vt:lpstr>
      <vt:lpstr>Arial</vt:lpstr>
      <vt:lpstr>Arial Black</vt:lpstr>
      <vt:lpstr>Century Schoolbook</vt:lpstr>
      <vt:lpstr>Times New Roman</vt:lpstr>
      <vt:lpstr>Essential</vt:lpstr>
      <vt:lpstr>Document</vt:lpstr>
      <vt:lpstr>PowerPoint Presentation</vt:lpstr>
      <vt:lpstr>Objectives</vt:lpstr>
      <vt:lpstr>Blood Group Substances</vt:lpstr>
      <vt:lpstr>ABO Blood Type System</vt:lpstr>
      <vt:lpstr>PowerPoint Presentation</vt:lpstr>
      <vt:lpstr>Importance of The ABO System </vt:lpstr>
      <vt:lpstr>Genetics of Blood Types</vt:lpstr>
      <vt:lpstr>Blood Types</vt:lpstr>
      <vt:lpstr>PowerPoint Presentation</vt:lpstr>
      <vt:lpstr>Rhesus Blood Group</vt:lpstr>
      <vt:lpstr>Rh Blood Group Transfusion</vt:lpstr>
      <vt:lpstr>Hemolytic Disease of The Newborn (HDN) </vt:lpstr>
      <vt:lpstr>Principle Of Test</vt:lpstr>
      <vt:lpstr>Results</vt:lpstr>
    </vt:vector>
  </TitlesOfParts>
  <Company>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 Mac </dc:creator>
  <cp:lastModifiedBy>Ali</cp:lastModifiedBy>
  <cp:revision>33</cp:revision>
  <dcterms:created xsi:type="dcterms:W3CDTF">2014-10-11T17:15:44Z</dcterms:created>
  <dcterms:modified xsi:type="dcterms:W3CDTF">2023-04-17T11:19:48Z</dcterms:modified>
</cp:coreProperties>
</file>